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handoutMasterIdLst>
    <p:handoutMasterId r:id="rId79"/>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429" r:id="rId65"/>
    <p:sldId id="430" r:id="rId66"/>
    <p:sldId id="437" r:id="rId67"/>
    <p:sldId id="431" r:id="rId68"/>
    <p:sldId id="432" r:id="rId69"/>
    <p:sldId id="433" r:id="rId70"/>
    <p:sldId id="434" r:id="rId71"/>
    <p:sldId id="435" r:id="rId72"/>
    <p:sldId id="436" r:id="rId73"/>
    <p:sldId id="438" r:id="rId74"/>
    <p:sldId id="369" r:id="rId75"/>
    <p:sldId id="370" r:id="rId76"/>
    <p:sldId id="31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5/11/2025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74</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76</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a:t>
            </a:r>
            <a:r>
              <a:rPr lang="en-US" sz="4500" b="1" dirty="0" smtClean="0"/>
              <a:t>transformer</a:t>
            </a:r>
            <a:br>
              <a:rPr lang="en-US" sz="4500" b="1" dirty="0" smtClean="0"/>
            </a:br>
            <a:r>
              <a:rPr lang="en-US" sz="4000" dirty="0" smtClean="0"/>
              <a:t>themed “Gemini family”</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smtClean="0"/>
              <a:t>Gemini family</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entire FNN 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80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family</a:t>
            </a:r>
            <a:endParaRPr lang="en-US" dirty="0"/>
          </a:p>
        </p:txBody>
      </p:sp>
      <p:sp>
        <p:nvSpPr>
          <p:cNvPr id="3" name="Content Placeholder 2"/>
          <p:cNvSpPr>
            <a:spLocks noGrp="1"/>
          </p:cNvSpPr>
          <p:nvPr>
            <p:ph idx="1"/>
          </p:nvPr>
        </p:nvSpPr>
        <p:spPr>
          <a:xfrm>
            <a:off x="71120" y="914399"/>
            <a:ext cx="12029440" cy="5176066"/>
          </a:xfrm>
        </p:spPr>
        <p:txBody>
          <a:bodyPr>
            <a:normAutofit/>
          </a:bodyPr>
          <a:lstStyle/>
          <a:p>
            <a:r>
              <a:rPr lang="en-US" sz="1850" dirty="0" smtClean="0"/>
              <a:t>Recall that language model is machine learning model which supports to solve problems in natural language processing (NLP) especially statistical translation machine (STM) with note that language model is often statistical language model whose main subject is aforementioned sequence generation and attention in which self-supervised learning is concerned. When language model is applied into large dataset, it is called </a:t>
            </a:r>
            <a:r>
              <a:rPr lang="en-US" sz="1850" i="1" dirty="0" smtClean="0"/>
              <a:t>large language model</a:t>
            </a:r>
            <a:r>
              <a:rPr lang="en-US" sz="1850" dirty="0" smtClean="0"/>
              <a:t> (</a:t>
            </a:r>
            <a:r>
              <a:rPr lang="en-US" sz="1850" i="1" dirty="0" smtClean="0"/>
              <a:t>LLM</a:t>
            </a:r>
            <a:r>
              <a:rPr lang="en-US" sz="1850" dirty="0" smtClean="0"/>
              <a:t>).</a:t>
            </a:r>
          </a:p>
          <a:p>
            <a:r>
              <a:rPr lang="en-US" sz="1850" dirty="0" smtClean="0"/>
              <a:t>As aforementioned, </a:t>
            </a:r>
            <a:r>
              <a:rPr lang="en-US" sz="1850" i="1" dirty="0" smtClean="0"/>
              <a:t>transformer</a:t>
            </a:r>
            <a:r>
              <a:rPr lang="en-US" sz="1850" dirty="0" smtClean="0"/>
              <a:t> is the current preeminent model for </a:t>
            </a:r>
            <a:r>
              <a:rPr lang="en-US" sz="1850" dirty="0"/>
              <a:t>sequence generation and </a:t>
            </a:r>
            <a:r>
              <a:rPr lang="en-US" sz="1850" dirty="0" smtClean="0"/>
              <a:t>attention, in which its self-attention is ideal mechanism of self-supervised learning. Therefore this is the first reason that transformer is the current ideal model of LLM.</a:t>
            </a:r>
          </a:p>
          <a:p>
            <a:r>
              <a:rPr lang="en-US" sz="1850" dirty="0" smtClean="0"/>
              <a:t>As aforementioned, </a:t>
            </a:r>
            <a:r>
              <a:rPr lang="en-US" sz="1850" i="1" dirty="0" smtClean="0"/>
              <a:t>transfer </a:t>
            </a:r>
            <a:r>
              <a:rPr lang="en-US" sz="1850" i="1" dirty="0"/>
              <a:t>learning</a:t>
            </a:r>
            <a:r>
              <a:rPr lang="en-US" sz="1850" dirty="0"/>
              <a:t> </a:t>
            </a:r>
            <a:r>
              <a:rPr lang="en-US" sz="1850" dirty="0" smtClean="0"/>
              <a:t>aims to solve </a:t>
            </a:r>
            <a:r>
              <a:rPr lang="en-US" sz="1850" dirty="0"/>
              <a:t>the two problems </a:t>
            </a:r>
            <a:r>
              <a:rPr lang="en-US" sz="1850" dirty="0" smtClean="0"/>
              <a:t>of huge data and unlabeled data </a:t>
            </a:r>
            <a:r>
              <a:rPr lang="en-US" sz="1850" dirty="0"/>
              <a:t>separating the training process by two </a:t>
            </a:r>
            <a:r>
              <a:rPr lang="en-US" sz="1850" dirty="0" smtClean="0"/>
              <a:t>stages</a:t>
            </a:r>
            <a:r>
              <a:rPr lang="en-US" sz="1850" dirty="0"/>
              <a:t> </a:t>
            </a:r>
            <a:r>
              <a:rPr lang="en-US" sz="1850" dirty="0" smtClean="0"/>
              <a:t>such as  </a:t>
            </a:r>
            <a:r>
              <a:rPr lang="en-US" sz="1850" dirty="0"/>
              <a:t>pre-training stage </a:t>
            </a:r>
            <a:r>
              <a:rPr lang="en-US" sz="1850" dirty="0" smtClean="0"/>
              <a:t>and fine-tuning stage. When pre-training stage is concerned, transfer learning model is called pre-trained model (PTM). Because self-supervised learning is the main subject of PTM, transformer is the current good PTM.</a:t>
            </a:r>
            <a:r>
              <a:rPr lang="en-US" sz="1850" dirty="0"/>
              <a:t> Therefore this is the </a:t>
            </a:r>
            <a:r>
              <a:rPr lang="en-US" sz="1850" dirty="0" smtClean="0"/>
              <a:t>second </a:t>
            </a:r>
            <a:r>
              <a:rPr lang="en-US" sz="1850" dirty="0"/>
              <a:t>reason that transformer is the current ideal model of </a:t>
            </a:r>
            <a:r>
              <a:rPr lang="en-US" sz="1850" dirty="0" smtClean="0"/>
              <a:t>LLM when transfer learning is applied into LLM so as to improve continuously the result of data generation by LLM.</a:t>
            </a:r>
          </a:p>
          <a:p>
            <a:r>
              <a:rPr lang="en-US" sz="1850" dirty="0" smtClean="0"/>
              <a:t>Anyhow current LLM follows standards of transformer but please pay attention that exactly, the current LLM applies transformer into data generation in pre-training stage called generative AI (</a:t>
            </a:r>
            <a:r>
              <a:rPr lang="en-US" sz="1850" dirty="0" err="1" smtClean="0"/>
              <a:t>GenAI</a:t>
            </a:r>
            <a:r>
              <a:rPr lang="en-US" sz="1850" dirty="0" smtClean="0"/>
              <a:t>) with regards to transfer learning in which</a:t>
            </a:r>
            <a:r>
              <a:rPr lang="en-US" sz="1850" dirty="0"/>
              <a:t> fine-tuning </a:t>
            </a:r>
            <a:r>
              <a:rPr lang="en-US" sz="1850" dirty="0" smtClean="0"/>
              <a:t>stage can apply supervised learning (classification) and reinforcement earning (optimization) as strengthening mechanism. The term “</a:t>
            </a:r>
            <a:r>
              <a:rPr lang="en-US" sz="1850" dirty="0" err="1" smtClean="0"/>
              <a:t>GenAI</a:t>
            </a:r>
            <a:r>
              <a:rPr lang="en-US" sz="1850" dirty="0" smtClean="0"/>
              <a:t>” focuses on data generation but the term “LLM” mentions both language generation and language understanding. Therefore, please distinguish fine terms such as transformer, transfer learning, PTM, </a:t>
            </a:r>
            <a:r>
              <a:rPr lang="en-US" sz="1850" dirty="0" err="1" smtClean="0"/>
              <a:t>GenAI</a:t>
            </a:r>
            <a:r>
              <a:rPr lang="en-US" sz="1850" dirty="0" smtClean="0"/>
              <a:t>, and LLM as well as their internal relationships. Anyway, LLM is the most important subject here.</a:t>
            </a:r>
          </a:p>
          <a:p>
            <a:endParaRPr lang="en-US" sz="18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3105471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a:t>
            </a:r>
            <a:r>
              <a:rPr lang="en-US" dirty="0"/>
              <a:t>family</a:t>
            </a:r>
          </a:p>
        </p:txBody>
      </p:sp>
      <p:sp>
        <p:nvSpPr>
          <p:cNvPr id="3" name="Content Placeholder 2"/>
          <p:cNvSpPr>
            <a:spLocks noGrp="1"/>
          </p:cNvSpPr>
          <p:nvPr>
            <p:ph idx="1"/>
          </p:nvPr>
        </p:nvSpPr>
        <p:spPr>
          <a:xfrm>
            <a:off x="71120" y="914399"/>
            <a:ext cx="12039600" cy="5176066"/>
          </a:xfrm>
        </p:spPr>
        <p:txBody>
          <a:bodyPr>
            <a:noAutofit/>
          </a:bodyPr>
          <a:lstStyle/>
          <a:p>
            <a:r>
              <a:rPr lang="en-US" sz="1900" dirty="0" smtClean="0"/>
              <a:t>Google developed BERT (2018) as the first LLM as </a:t>
            </a:r>
            <a:r>
              <a:rPr lang="en-US" sz="1900" dirty="0" err="1" smtClean="0"/>
              <a:t>GenAI</a:t>
            </a:r>
            <a:r>
              <a:rPr lang="en-US" sz="1900" dirty="0" smtClean="0"/>
              <a:t> model. Later on, Google developed two LLMs such as </a:t>
            </a:r>
            <a:r>
              <a:rPr lang="en-US" sz="1900" dirty="0" err="1" smtClean="0"/>
              <a:t>LaMDA</a:t>
            </a:r>
            <a:r>
              <a:rPr lang="en-US" sz="1900" dirty="0" smtClean="0"/>
              <a:t> (2021) and </a:t>
            </a:r>
            <a:r>
              <a:rPr lang="en-US" sz="1900" dirty="0" err="1" smtClean="0"/>
              <a:t>PaLM</a:t>
            </a:r>
            <a:r>
              <a:rPr lang="en-US" sz="1900" dirty="0" smtClean="0"/>
              <a:t> (2022)”. </a:t>
            </a:r>
            <a:r>
              <a:rPr lang="en-US" sz="1900" dirty="0" err="1" smtClean="0"/>
              <a:t>LaMDA</a:t>
            </a:r>
            <a:r>
              <a:rPr lang="en-US" sz="1900" dirty="0" smtClean="0"/>
              <a:t> </a:t>
            </a:r>
            <a:r>
              <a:rPr lang="en-US" sz="1900" dirty="0"/>
              <a:t>as abbreviation of </a:t>
            </a:r>
            <a:r>
              <a:rPr lang="en-US" sz="1900" dirty="0" smtClean="0"/>
              <a:t>“Language </a:t>
            </a:r>
            <a:r>
              <a:rPr lang="en-US" sz="1900" dirty="0"/>
              <a:t>Model for Dialogue </a:t>
            </a:r>
            <a:r>
              <a:rPr lang="en-US" sz="1900" dirty="0" smtClean="0"/>
              <a:t>Applications” </a:t>
            </a:r>
            <a:r>
              <a:rPr lang="en-US" sz="1900" dirty="0"/>
              <a:t>focuses on generating text and </a:t>
            </a:r>
            <a:r>
              <a:rPr lang="en-US" sz="1900" i="1" dirty="0" smtClean="0"/>
              <a:t>reasoning</a:t>
            </a:r>
            <a:r>
              <a:rPr lang="en-US" sz="1900" dirty="0" smtClean="0"/>
              <a:t> </a:t>
            </a:r>
            <a:r>
              <a:rPr lang="en-US" sz="1900" i="1" dirty="0" smtClean="0"/>
              <a:t>capacity</a:t>
            </a:r>
            <a:r>
              <a:rPr lang="en-US" sz="1900" dirty="0" smtClean="0"/>
              <a:t> in </a:t>
            </a:r>
            <a:r>
              <a:rPr lang="en-US" sz="1900" dirty="0"/>
              <a:t>conversational </a:t>
            </a:r>
            <a:r>
              <a:rPr lang="en-US" sz="1900" dirty="0" smtClean="0"/>
              <a:t>context. </a:t>
            </a:r>
            <a:r>
              <a:rPr lang="en-US" sz="1900" dirty="0" err="1" smtClean="0"/>
              <a:t>LaMDA</a:t>
            </a:r>
            <a:r>
              <a:rPr lang="en-US" sz="1900" dirty="0" smtClean="0"/>
              <a:t> uses decoder-only transformer like GPT and supports multilingual mechanism.</a:t>
            </a:r>
          </a:p>
          <a:p>
            <a:r>
              <a:rPr lang="en-US" sz="1900" dirty="0" err="1" smtClean="0"/>
              <a:t>PaLM</a:t>
            </a:r>
            <a:r>
              <a:rPr lang="en-US" sz="1900" dirty="0" smtClean="0"/>
              <a:t> as abbreviation </a:t>
            </a:r>
            <a:r>
              <a:rPr lang="en-US" sz="1900" dirty="0"/>
              <a:t>of “Pathways Language Model” focuses on general-purpose and highly capable large language model </a:t>
            </a:r>
            <a:r>
              <a:rPr lang="en-US" sz="1900" dirty="0" smtClean="0"/>
              <a:t>for </a:t>
            </a:r>
            <a:r>
              <a:rPr lang="en-US" sz="1900" dirty="0"/>
              <a:t>both </a:t>
            </a:r>
            <a:r>
              <a:rPr lang="en-US" sz="1900" dirty="0" smtClean="0"/>
              <a:t>generation capacity and reasoning &amp; logic capacity. </a:t>
            </a:r>
            <a:r>
              <a:rPr lang="en-US" sz="1900" dirty="0" err="1"/>
              <a:t>LaMDA</a:t>
            </a:r>
            <a:r>
              <a:rPr lang="en-US" sz="1900" dirty="0"/>
              <a:t> uses decoder-only transformer associated </a:t>
            </a:r>
            <a:r>
              <a:rPr lang="en-US" sz="1900" dirty="0" smtClean="0"/>
              <a:t>with Google’s </a:t>
            </a:r>
            <a:r>
              <a:rPr lang="en-US" sz="1900" dirty="0"/>
              <a:t>Pathways and supports multilingual mechanism</a:t>
            </a:r>
            <a:r>
              <a:rPr lang="en-US" sz="1900" dirty="0" smtClean="0"/>
              <a:t>. According to some information on internet, </a:t>
            </a:r>
            <a:r>
              <a:rPr lang="en-US" sz="1900" dirty="0" err="1" smtClean="0"/>
              <a:t>PaLM</a:t>
            </a:r>
            <a:r>
              <a:rPr lang="en-US" sz="1900" dirty="0" smtClean="0"/>
              <a:t> is stronger than </a:t>
            </a:r>
            <a:r>
              <a:rPr lang="en-US" sz="1900" dirty="0" err="1" smtClean="0"/>
              <a:t>LaMDA</a:t>
            </a:r>
            <a:r>
              <a:rPr lang="en-US" sz="1900" dirty="0" smtClean="0"/>
              <a:t> because of its generality. </a:t>
            </a:r>
            <a:r>
              <a:rPr lang="en-US" sz="1900" dirty="0" err="1" smtClean="0"/>
              <a:t>PaLM</a:t>
            </a:r>
            <a:r>
              <a:rPr lang="en-US" sz="1900" dirty="0" smtClean="0"/>
              <a:t> 2 is improved version of </a:t>
            </a:r>
            <a:r>
              <a:rPr lang="en-US" sz="1900" dirty="0" err="1" smtClean="0"/>
              <a:t>PaLM</a:t>
            </a:r>
            <a:r>
              <a:rPr lang="en-US" sz="1900" dirty="0" smtClean="0"/>
              <a:t> with more multilingual text, </a:t>
            </a:r>
            <a:r>
              <a:rPr lang="en-US" sz="1900" i="1" dirty="0" smtClean="0"/>
              <a:t>code</a:t>
            </a:r>
            <a:r>
              <a:rPr lang="en-US" sz="1900" dirty="0" smtClean="0"/>
              <a:t> and </a:t>
            </a:r>
            <a:r>
              <a:rPr lang="en-US" sz="1900" i="1" dirty="0" smtClean="0"/>
              <a:t>math</a:t>
            </a:r>
            <a:r>
              <a:rPr lang="en-US" sz="1900" dirty="0" smtClean="0"/>
              <a:t>.</a:t>
            </a:r>
          </a:p>
          <a:p>
            <a:r>
              <a:rPr lang="en-US" sz="1900" i="1" dirty="0" smtClean="0"/>
              <a:t>Gemini model</a:t>
            </a:r>
            <a:r>
              <a:rPr lang="en-US" sz="1900" dirty="0" smtClean="0"/>
              <a:t> developed by Google (2023) is successor of </a:t>
            </a:r>
            <a:r>
              <a:rPr lang="en-US" sz="1900" dirty="0" err="1" smtClean="0"/>
              <a:t>LaMDA</a:t>
            </a:r>
            <a:r>
              <a:rPr lang="en-US" sz="1900" dirty="0" smtClean="0"/>
              <a:t> and </a:t>
            </a:r>
            <a:r>
              <a:rPr lang="en-US" sz="1900" dirty="0" err="1" smtClean="0"/>
              <a:t>PaLM</a:t>
            </a:r>
            <a:r>
              <a:rPr lang="en-US" sz="1900" dirty="0" smtClean="0"/>
              <a:t> but it does not base directly </a:t>
            </a:r>
            <a:r>
              <a:rPr lang="en-US" sz="1900" dirty="0"/>
              <a:t>on </a:t>
            </a:r>
            <a:r>
              <a:rPr lang="en-US" sz="1900" dirty="0" err="1"/>
              <a:t>LaMDA</a:t>
            </a:r>
            <a:r>
              <a:rPr lang="en-US" sz="1900" dirty="0"/>
              <a:t> and </a:t>
            </a:r>
            <a:r>
              <a:rPr lang="en-US" sz="1900" dirty="0" err="1" smtClean="0"/>
              <a:t>PaLM</a:t>
            </a:r>
            <a:r>
              <a:rPr lang="en-US" sz="1900" dirty="0" smtClean="0"/>
              <a:t>. Gemini model tries to overcome limitations of </a:t>
            </a:r>
            <a:r>
              <a:rPr lang="en-US" sz="1900" dirty="0" err="1"/>
              <a:t>LaMDA</a:t>
            </a:r>
            <a:r>
              <a:rPr lang="en-US" sz="1900" dirty="0"/>
              <a:t> and </a:t>
            </a:r>
            <a:r>
              <a:rPr lang="en-US" sz="1900" dirty="0" err="1" smtClean="0"/>
              <a:t>PaLM</a:t>
            </a:r>
            <a:r>
              <a:rPr lang="en-US" sz="1900" dirty="0" smtClean="0"/>
              <a:t>, especially the two most significant aspects of Gemini model are multimodal supporting and Mixture-of-Experts (</a:t>
            </a:r>
            <a:r>
              <a:rPr lang="en-US" sz="1900" dirty="0" err="1" smtClean="0"/>
              <a:t>MoE</a:t>
            </a:r>
            <a:r>
              <a:rPr lang="en-US" sz="1900" dirty="0" smtClean="0"/>
              <a:t>) architecture. Moreover, Gemini also concerns strong point of BERT which is the ability to understanding lingual text because the strong point of </a:t>
            </a:r>
            <a:r>
              <a:rPr lang="en-US" sz="1900" dirty="0" err="1" smtClean="0"/>
              <a:t>LaMDA</a:t>
            </a:r>
            <a:r>
              <a:rPr lang="en-US" sz="1900" dirty="0" smtClean="0"/>
              <a:t> and </a:t>
            </a:r>
            <a:r>
              <a:rPr lang="en-US" sz="1900" dirty="0" err="1" smtClean="0"/>
              <a:t>PaLM</a:t>
            </a:r>
            <a:r>
              <a:rPr lang="en-US" sz="1900" dirty="0" smtClean="0"/>
              <a:t> is generative &amp; reasoning ability although all LLMs must support two abilities of lingual generation and lingual understanding. Note that BERT uses encoder-only transformer associated with masked language model which tries to understand texts.</a:t>
            </a:r>
          </a:p>
          <a:p>
            <a:r>
              <a:rPr lang="en-US" sz="1900" dirty="0" smtClean="0"/>
              <a:t>Because Gemini model has some improved variants, it is called </a:t>
            </a:r>
            <a:r>
              <a:rPr lang="en-US" sz="1900" i="1" dirty="0" smtClean="0"/>
              <a:t>Gemini family</a:t>
            </a:r>
            <a:r>
              <a:rPr lang="en-US" sz="1900" dirty="0" smtClean="0"/>
              <a:t> as a convention. The first version of Gemini family is called Bard</a:t>
            </a:r>
            <a:r>
              <a:rPr lang="en-US" sz="1900" dirty="0"/>
              <a:t>. The next </a:t>
            </a:r>
            <a:r>
              <a:rPr lang="en-US" sz="1900" dirty="0" smtClean="0"/>
              <a:t>slide summarizes </a:t>
            </a:r>
            <a:r>
              <a:rPr lang="en-US" sz="1900" dirty="0" err="1" smtClean="0"/>
              <a:t>LaMDA</a:t>
            </a:r>
            <a:r>
              <a:rPr lang="en-US" sz="1900" dirty="0" smtClean="0"/>
              <a:t>, </a:t>
            </a:r>
            <a:r>
              <a:rPr lang="en-US" sz="1900" dirty="0" err="1" smtClean="0"/>
              <a:t>PaLM</a:t>
            </a:r>
            <a:r>
              <a:rPr lang="en-US" sz="1900" dirty="0" smtClean="0"/>
              <a:t>, and Gemini family according to itself.</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16829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50133386"/>
              </p:ext>
            </p:extLst>
          </p:nvPr>
        </p:nvGraphicFramePr>
        <p:xfrm>
          <a:off x="81280" y="914400"/>
          <a:ext cx="12019280" cy="5441952"/>
        </p:xfrm>
        <a:graphic>
          <a:graphicData uri="http://schemas.openxmlformats.org/drawingml/2006/table">
            <a:tbl>
              <a:tblPr firstRow="1" bandRow="1">
                <a:tableStyleId>{073A0DAA-6AF3-43AB-8588-CEC1D06C72B9}</a:tableStyleId>
              </a:tblPr>
              <a:tblGrid>
                <a:gridCol w="1686560">
                  <a:extLst>
                    <a:ext uri="{9D8B030D-6E8A-4147-A177-3AD203B41FA5}">
                      <a16:colId xmlns:a16="http://schemas.microsoft.com/office/drawing/2014/main" val="69583837"/>
                    </a:ext>
                  </a:extLst>
                </a:gridCol>
                <a:gridCol w="2936240">
                  <a:extLst>
                    <a:ext uri="{9D8B030D-6E8A-4147-A177-3AD203B41FA5}">
                      <a16:colId xmlns:a16="http://schemas.microsoft.com/office/drawing/2014/main" val="3612390321"/>
                    </a:ext>
                  </a:extLst>
                </a:gridCol>
                <a:gridCol w="2824480">
                  <a:extLst>
                    <a:ext uri="{9D8B030D-6E8A-4147-A177-3AD203B41FA5}">
                      <a16:colId xmlns:a16="http://schemas.microsoft.com/office/drawing/2014/main" val="3965977957"/>
                    </a:ext>
                  </a:extLst>
                </a:gridCol>
                <a:gridCol w="4572000">
                  <a:extLst>
                    <a:ext uri="{9D8B030D-6E8A-4147-A177-3AD203B41FA5}">
                      <a16:colId xmlns:a16="http://schemas.microsoft.com/office/drawing/2014/main" val="36155170"/>
                    </a:ext>
                  </a:extLst>
                </a:gridCol>
              </a:tblGrid>
              <a:tr h="680244">
                <a:tc>
                  <a:txBody>
                    <a:bodyPr/>
                    <a:lstStyle/>
                    <a:p>
                      <a:r>
                        <a:rPr lang="en-US" dirty="0" smtClean="0">
                          <a:latin typeface="Times New Roman" panose="02020603050405020304" pitchFamily="18" charset="0"/>
                          <a:cs typeface="Times New Roman" panose="02020603050405020304" pitchFamily="18" charset="0"/>
                        </a:rPr>
                        <a:t>Feature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PaLM</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Gemini family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1037914"/>
                  </a:ext>
                </a:extLst>
              </a:tr>
              <a:tr h="680244">
                <a:tc>
                  <a:txBody>
                    <a:bodyPr/>
                    <a:lstStyle/>
                    <a:p>
                      <a:r>
                        <a:rPr lang="en-US" dirty="0" smtClean="0">
                          <a:latin typeface="Times New Roman" panose="02020603050405020304" pitchFamily="18" charset="0"/>
                          <a:cs typeface="Times New Roman" panose="02020603050405020304" pitchFamily="18" charset="0"/>
                        </a:rPr>
                        <a:t>Goal</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AI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General purpose with improvements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a:t>
                      </a:r>
                      <a:r>
                        <a:rPr lang="en-US" baseline="0" dirty="0" smtClean="0">
                          <a:latin typeface="Times New Roman" panose="02020603050405020304" pitchFamily="18" charset="0"/>
                          <a:cs typeface="Times New Roman" panose="02020603050405020304" pitchFamily="18" charset="0"/>
                        </a:rPr>
                        <a:t> AI for diversity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6326824"/>
                  </a:ext>
                </a:extLst>
              </a:tr>
              <a:tr h="680244">
                <a:tc>
                  <a:txBody>
                    <a:bodyPr/>
                    <a:lstStyle/>
                    <a:p>
                      <a:r>
                        <a:rPr lang="en-US" dirty="0" smtClean="0">
                          <a:latin typeface="Times New Roman" panose="02020603050405020304" pitchFamily="18" charset="0"/>
                          <a:cs typeface="Times New Roman" panose="02020603050405020304" pitchFamily="18" charset="0"/>
                        </a:rPr>
                        <a:t>Multimodality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 with text, image, sound, video, etc.</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34413"/>
                  </a:ext>
                </a:extLst>
              </a:tr>
              <a:tr h="680244">
                <a:tc>
                  <a:txBody>
                    <a:bodyPr/>
                    <a:lstStyle/>
                    <a:p>
                      <a:r>
                        <a:rPr lang="en-US" dirty="0" smtClean="0">
                          <a:latin typeface="Times New Roman" panose="02020603050405020304" pitchFamily="18" charset="0"/>
                          <a:cs typeface="Times New Roman" panose="02020603050405020304" pitchFamily="18" charset="0"/>
                        </a:rPr>
                        <a:t>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coherence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Improved general 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 reasoning across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5031137"/>
                  </a:ext>
                </a:extLst>
              </a:tr>
              <a:tr h="680244">
                <a:tc>
                  <a:txBody>
                    <a:bodyPr/>
                    <a:lstStyle/>
                    <a:p>
                      <a:r>
                        <a:rPr lang="en-US" dirty="0" smtClean="0">
                          <a:latin typeface="Times New Roman" panose="02020603050405020304" pitchFamily="18" charset="0"/>
                          <a:cs typeface="Times New Roman" panose="02020603050405020304" pitchFamily="18" charset="0"/>
                        </a:rPr>
                        <a:t>Use cases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Dialogue agents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a:t>
                      </a:r>
                      <a:r>
                        <a:rPr lang="en-US" baseline="0" dirty="0" smtClean="0">
                          <a:latin typeface="Times New Roman" panose="02020603050405020304" pitchFamily="18" charset="0"/>
                          <a:cs typeface="Times New Roman" panose="02020603050405020304" pitchFamily="18" charset="0"/>
                        </a:rPr>
                        <a:t> language tasks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Wide range: chat box, content creation, coding, complex analysis accord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9338396"/>
                  </a:ext>
                </a:extLst>
              </a:tr>
              <a:tr h="680244">
                <a:tc>
                  <a:txBody>
                    <a:bodyPr/>
                    <a:lstStyle/>
                    <a:p>
                      <a:r>
                        <a:rPr lang="en-US" dirty="0" smtClean="0">
                          <a:latin typeface="Times New Roman" panose="02020603050405020304" pitchFamily="18" charset="0"/>
                          <a:cs typeface="Times New Roman" panose="02020603050405020304" pitchFamily="18" charset="0"/>
                        </a:rPr>
                        <a:t>Foundation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Decoder-only transformer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 with multimodal enhancements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49534895"/>
                  </a:ext>
                </a:extLst>
              </a:tr>
              <a:tr h="680244">
                <a:tc>
                  <a:txBody>
                    <a:bodyPr/>
                    <a:lstStyle/>
                    <a:p>
                      <a:r>
                        <a:rPr lang="en-US" dirty="0" smtClean="0">
                          <a:latin typeface="Times New Roman" panose="02020603050405020304" pitchFamily="18" charset="0"/>
                          <a:cs typeface="Times New Roman" panose="02020603050405020304" pitchFamily="18" charset="0"/>
                        </a:rPr>
                        <a:t>Successor to</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Meena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r>
                        <a:rPr lang="en-US" dirty="0" smtClean="0">
                          <a:latin typeface="Times New Roman" panose="02020603050405020304" pitchFamily="18" charset="0"/>
                          <a:cs typeface="Times New Roman" panose="02020603050405020304" pitchFamily="18" charset="0"/>
                        </a:rPr>
                        <a:t>,</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PaLM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PaLM2</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6616927"/>
                  </a:ext>
                </a:extLst>
              </a:tr>
              <a:tr h="680244">
                <a:tc>
                  <a:txBody>
                    <a:bodyPr/>
                    <a:lstStyle/>
                    <a:p>
                      <a:r>
                        <a:rPr lang="en-US" dirty="0" smtClean="0">
                          <a:latin typeface="Times New Roman" panose="02020603050405020304" pitchFamily="18" charset="0"/>
                          <a:cs typeface="Times New Roman" panose="02020603050405020304" pitchFamily="18" charset="0"/>
                        </a:rPr>
                        <a:t>Current status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Replaced by PaLM2,</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Gemini</a:t>
                      </a: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Replaced by Gemini.</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Google/s current flagship AI model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3859059"/>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421947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81280" y="914399"/>
            <a:ext cx="6664960" cy="5176066"/>
          </a:xfrm>
        </p:spPr>
        <p:txBody>
          <a:bodyPr>
            <a:noAutofit/>
          </a:bodyPr>
          <a:lstStyle/>
          <a:p>
            <a:r>
              <a:rPr lang="en-US" sz="2000" dirty="0" smtClean="0"/>
              <a:t>Recall that the </a:t>
            </a:r>
            <a:r>
              <a:rPr lang="en-US" sz="2000" dirty="0"/>
              <a:t>two most significant aspects of Gemini </a:t>
            </a:r>
            <a:r>
              <a:rPr lang="en-US" sz="2000" dirty="0" smtClean="0"/>
              <a:t>family </a:t>
            </a:r>
            <a:r>
              <a:rPr lang="en-US" sz="2000" dirty="0"/>
              <a:t>are multimodal supporting and Mixture-of-Experts (</a:t>
            </a:r>
            <a:r>
              <a:rPr lang="en-US" sz="2000" dirty="0" err="1"/>
              <a:t>MoE</a:t>
            </a:r>
            <a:r>
              <a:rPr lang="en-US" sz="2000" dirty="0"/>
              <a:t>) architecture</a:t>
            </a:r>
            <a:r>
              <a:rPr lang="en-US" sz="2000" dirty="0" smtClean="0"/>
              <a:t>. </a:t>
            </a:r>
            <a:r>
              <a:rPr lang="en-US" sz="2000" dirty="0" err="1" smtClean="0"/>
              <a:t>MoE</a:t>
            </a:r>
            <a:r>
              <a:rPr lang="en-US" sz="2000" dirty="0" smtClean="0"/>
              <a:t> is a voting model where final result is the synthetized result from many suitable experts. Exactly, </a:t>
            </a:r>
            <a:r>
              <a:rPr lang="en-US" sz="2000" dirty="0" err="1" smtClean="0"/>
              <a:t>MoE</a:t>
            </a:r>
            <a:r>
              <a:rPr lang="en-US" sz="2000" dirty="0" smtClean="0"/>
              <a:t> has three main component such as Experts, Gating Network and Combination Function.</a:t>
            </a:r>
          </a:p>
          <a:p>
            <a:r>
              <a:rPr lang="en-US" sz="2000" i="1" dirty="0" smtClean="0"/>
              <a:t>Experts</a:t>
            </a:r>
            <a:r>
              <a:rPr lang="en-US" sz="2000" dirty="0" smtClean="0"/>
              <a:t> are often partial transformers that generates data called partial results as usual. </a:t>
            </a:r>
            <a:r>
              <a:rPr lang="en-US" sz="2000" i="1" dirty="0" smtClean="0"/>
              <a:t>Gating Network</a:t>
            </a:r>
            <a:r>
              <a:rPr lang="en-US" sz="2000" dirty="0" smtClean="0"/>
              <a:t> selects which experts are suitable for a generation task, which means that only partial results from appropriate experts will be synthetized into final result. Finally, </a:t>
            </a:r>
            <a:r>
              <a:rPr lang="en-US" sz="2000" i="1" dirty="0" smtClean="0"/>
              <a:t>Combination Function</a:t>
            </a:r>
            <a:r>
              <a:rPr lang="en-US" sz="2000" dirty="0" smtClean="0"/>
              <a:t> will synthetize partial results from different appropriate experts into final result.</a:t>
            </a:r>
          </a:p>
          <a:p>
            <a:r>
              <a:rPr lang="en-US" sz="2000" dirty="0" smtClean="0"/>
              <a:t>In general, </a:t>
            </a:r>
            <a:r>
              <a:rPr lang="en-US" sz="2000" dirty="0" err="1" smtClean="0"/>
              <a:t>MoE</a:t>
            </a:r>
            <a:r>
              <a:rPr lang="en-US" sz="2000" dirty="0" smtClean="0"/>
              <a:t> is much potential because it can expend the capacity of transformer by taking advantages the technique which is similar to swarm intelligence inside many transformers.</a:t>
            </a: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240" y="1967129"/>
            <a:ext cx="5397777" cy="3200564"/>
          </a:xfrm>
          <a:prstGeom prst="rect">
            <a:avLst/>
          </a:prstGeom>
        </p:spPr>
      </p:pic>
      <p:sp>
        <p:nvSpPr>
          <p:cNvPr id="8" name="Rectangle 7"/>
          <p:cNvSpPr/>
          <p:nvPr/>
        </p:nvSpPr>
        <p:spPr>
          <a:xfrm>
            <a:off x="7823530" y="5160491"/>
            <a:ext cx="3243196" cy="707886"/>
          </a:xfrm>
          <a:prstGeom prst="rect">
            <a:avLst/>
          </a:prstGeom>
        </p:spPr>
        <p:txBody>
          <a:bodyPr wrap="none">
            <a:spAutoFit/>
          </a:bodyPr>
          <a:lstStyle/>
          <a:p>
            <a:pPr algn="ctr"/>
            <a:r>
              <a:rPr lang="en-US" sz="2000" dirty="0" err="1">
                <a:latin typeface="Times New Roman" panose="02020603050405020304" pitchFamily="18" charset="0"/>
                <a:cs typeface="Times New Roman" panose="02020603050405020304" pitchFamily="18" charset="0"/>
              </a:rPr>
              <a:t>MoE</a:t>
            </a:r>
            <a:r>
              <a:rPr lang="en-US" sz="2000" dirty="0">
                <a:latin typeface="Times New Roman" panose="02020603050405020304" pitchFamily="18" charset="0"/>
                <a:cs typeface="Times New Roman" panose="02020603050405020304" pitchFamily="18" charset="0"/>
              </a:rPr>
              <a:t> of Gemini </a:t>
            </a:r>
            <a:r>
              <a:rPr lang="en-US" sz="2000" dirty="0" smtClean="0">
                <a:latin typeface="Times New Roman" panose="02020603050405020304" pitchFamily="18" charset="0"/>
                <a:cs typeface="Times New Roman" panose="02020603050405020304" pitchFamily="18" charset="0"/>
              </a:rPr>
              <a:t>family</a:t>
            </a:r>
          </a:p>
          <a:p>
            <a:pPr algn="ctr"/>
            <a:r>
              <a:rPr lang="en-US" sz="2000" dirty="0" smtClean="0">
                <a:latin typeface="Times New Roman" panose="02020603050405020304" pitchFamily="18" charset="0"/>
                <a:cs typeface="Times New Roman" panose="02020603050405020304" pitchFamily="18" charset="0"/>
              </a:rPr>
              <a:t>(Gonzalez-Zapata </a:t>
            </a:r>
            <a:r>
              <a:rPr lang="en-US" sz="2000" dirty="0">
                <a:latin typeface="Times New Roman" panose="02020603050405020304" pitchFamily="18" charset="0"/>
                <a:cs typeface="Times New Roman" panose="02020603050405020304" pitchFamily="18" charset="0"/>
              </a:rPr>
              <a:t>et al. 2022)</a:t>
            </a:r>
          </a:p>
        </p:txBody>
      </p:sp>
    </p:spTree>
    <p:extLst>
      <p:ext uri="{BB962C8B-B14F-4D97-AF65-F5344CB8AC3E}">
        <p14:creationId xmlns:p14="http://schemas.microsoft.com/office/powerpoint/2010/main" val="1346103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32080" y="914399"/>
            <a:ext cx="11938000" cy="5176066"/>
          </a:xfrm>
        </p:spPr>
        <p:txBody>
          <a:bodyPr>
            <a:normAutofit/>
          </a:bodyPr>
          <a:lstStyle/>
          <a:p>
            <a:r>
              <a:rPr lang="en-US" sz="1950" i="1" dirty="0" smtClean="0"/>
              <a:t>Multimodal supporting</a:t>
            </a:r>
            <a:r>
              <a:rPr lang="en-US" sz="1950" dirty="0" smtClean="0"/>
              <a:t> is an important aspect of almost modern LLMs because such LLMs have to generate data in many types such as text, image, sound, and video where first implementations of LLM like BERT and GPT can only generate text. Note, the term “modal” implies data type. Information from different modals must be aggregated together according to a so-called fusion mechanism. There are three </a:t>
            </a:r>
            <a:r>
              <a:rPr lang="en-US" sz="1950" dirty="0"/>
              <a:t>fusion </a:t>
            </a:r>
            <a:r>
              <a:rPr lang="en-US" sz="1950" dirty="0" smtClean="0"/>
              <a:t>mechanisms in literature such as single fusion, dual fusion and combined fusion.</a:t>
            </a:r>
          </a:p>
          <a:p>
            <a:r>
              <a:rPr lang="en-US" sz="1950" i="1" dirty="0" smtClean="0"/>
              <a:t>Single fusion</a:t>
            </a:r>
            <a:r>
              <a:rPr lang="en-US" sz="1950" dirty="0" smtClean="0"/>
              <a:t> method tries to fuses different modals, for example, text and image into one data representation in the final step through some intermediate steps. The intermediate steps fork single fusion method into two sub-methods such as </a:t>
            </a:r>
            <a:r>
              <a:rPr lang="en-US" sz="1950" i="1" dirty="0" smtClean="0"/>
              <a:t>single-stream sub-method</a:t>
            </a:r>
            <a:r>
              <a:rPr lang="en-US" sz="1950" dirty="0" smtClean="0"/>
              <a:t> and </a:t>
            </a:r>
            <a:r>
              <a:rPr lang="en-US" sz="1950" i="1" dirty="0" smtClean="0"/>
              <a:t>dual-stream sub-method</a:t>
            </a:r>
            <a:r>
              <a:rPr lang="en-US" sz="1950" dirty="0" smtClean="0"/>
              <a:t>. Concretely, </a:t>
            </a:r>
            <a:r>
              <a:rPr lang="en-US" sz="1950" dirty="0"/>
              <a:t>single-stream </a:t>
            </a:r>
            <a:r>
              <a:rPr lang="en-US" sz="1950" dirty="0" smtClean="0"/>
              <a:t>sub-method concatenates text and image right at the first step into an data array and later on, such data array is fed into transformer as usual. Dual-stream sub-method uses two sub-transformers, each for text and each for image, but the two sub-transformers are not separated because </a:t>
            </a:r>
            <a:r>
              <a:rPr lang="en-US" sz="1950" i="1" dirty="0" smtClean="0"/>
              <a:t>Q</a:t>
            </a:r>
            <a:r>
              <a:rPr lang="en-US" sz="1950" dirty="0" smtClean="0"/>
              <a:t> image-matrix becomes </a:t>
            </a:r>
            <a:r>
              <a:rPr lang="en-US" sz="1950" i="1" dirty="0" smtClean="0"/>
              <a:t>K</a:t>
            </a:r>
            <a:r>
              <a:rPr lang="en-US" sz="1950" dirty="0" smtClean="0"/>
              <a:t> text-matrix and </a:t>
            </a:r>
            <a:r>
              <a:rPr lang="en-US" sz="1950" i="1" dirty="0" smtClean="0"/>
              <a:t>V</a:t>
            </a:r>
            <a:r>
              <a:rPr lang="en-US" sz="1950" dirty="0" smtClean="0"/>
              <a:t> text-matrix, vice versa, </a:t>
            </a:r>
            <a:r>
              <a:rPr lang="en-US" sz="1950" i="1" dirty="0"/>
              <a:t>Q</a:t>
            </a:r>
            <a:r>
              <a:rPr lang="en-US" sz="1950" dirty="0"/>
              <a:t> </a:t>
            </a:r>
            <a:r>
              <a:rPr lang="en-US" sz="1950" dirty="0" smtClean="0"/>
              <a:t>text-matrix </a:t>
            </a:r>
            <a:r>
              <a:rPr lang="en-US" sz="1950" dirty="0"/>
              <a:t>becomes </a:t>
            </a:r>
            <a:r>
              <a:rPr lang="en-US" sz="1950" i="1" dirty="0"/>
              <a:t>K</a:t>
            </a:r>
            <a:r>
              <a:rPr lang="en-US" sz="1950" dirty="0"/>
              <a:t> </a:t>
            </a:r>
            <a:r>
              <a:rPr lang="en-US" sz="1950" dirty="0" smtClean="0"/>
              <a:t>image-matrix </a:t>
            </a:r>
            <a:r>
              <a:rPr lang="en-US" sz="1950" dirty="0"/>
              <a:t>and </a:t>
            </a:r>
            <a:r>
              <a:rPr lang="en-US" sz="1950" i="1" dirty="0"/>
              <a:t>V</a:t>
            </a:r>
            <a:r>
              <a:rPr lang="en-US" sz="1950" dirty="0"/>
              <a:t> </a:t>
            </a:r>
            <a:r>
              <a:rPr lang="en-US" sz="1950" dirty="0" smtClean="0"/>
              <a:t>image-matrix.</a:t>
            </a:r>
          </a:p>
          <a:p>
            <a:r>
              <a:rPr lang="en-US" sz="1950" i="1" dirty="0" smtClean="0"/>
              <a:t>Dual fusion</a:t>
            </a:r>
            <a:r>
              <a:rPr lang="en-US" sz="1950" dirty="0" smtClean="0"/>
              <a:t>, which is similar to </a:t>
            </a:r>
            <a:r>
              <a:rPr lang="en-US" sz="1950" dirty="0"/>
              <a:t>dual-stream </a:t>
            </a:r>
            <a:r>
              <a:rPr lang="en-US" sz="1950" dirty="0" smtClean="0"/>
              <a:t>sub-method, uses two transformers for text and image too except that such two transformer are much more separated without key-value exchangeability.</a:t>
            </a:r>
          </a:p>
          <a:p>
            <a:r>
              <a:rPr lang="en-US" sz="1950" i="1" dirty="0" smtClean="0"/>
              <a:t>Combined fusion</a:t>
            </a:r>
            <a:r>
              <a:rPr lang="en-US" sz="1950" dirty="0" smtClean="0"/>
              <a:t> tries to combine single fusion and dual fusion. For instance, the separation of transformers are strengthen so that every transformer is only focused on some concrete task like understanding task or retrieval task according to fine-tuning stage.</a:t>
            </a:r>
          </a:p>
          <a:p>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39859613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71120" y="914399"/>
            <a:ext cx="12029440" cy="5176066"/>
          </a:xfrm>
        </p:spPr>
        <p:txBody>
          <a:bodyPr>
            <a:normAutofit/>
          </a:bodyPr>
          <a:lstStyle/>
          <a:p>
            <a:r>
              <a:rPr lang="en-US" sz="1950" dirty="0" smtClean="0"/>
              <a:t>Anyhow, single fusion method along with their two sub-methods such as single-stream and dual-stream are most important for multimodal supporting capacity of modern LLM like Gemini because they guide to advanced methods such as dual fusion and combined fusion. Moreover, </a:t>
            </a:r>
            <a:r>
              <a:rPr lang="en-US" sz="1950" dirty="0"/>
              <a:t>multimodal supporting capacity </a:t>
            </a:r>
            <a:r>
              <a:rPr lang="en-US" sz="1950" dirty="0" smtClean="0"/>
              <a:t>moves fundamental of LLM forward visual-linguistic model. It is necessary to illustrate single-stream sub-method and dual-stream sub-method.</a:t>
            </a:r>
          </a:p>
          <a:p>
            <a:r>
              <a:rPr lang="en-US" sz="1950" dirty="0" smtClean="0"/>
              <a:t>Firstly, VL-BERT (Su et al. 2020), which is an extension of BERT, is a typical scientific framework for single-stream sub-method where text and image are merged into a single data array.</a:t>
            </a:r>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387" y="3025111"/>
            <a:ext cx="7898906" cy="3331239"/>
          </a:xfrm>
          <a:prstGeom prst="rect">
            <a:avLst/>
          </a:prstGeom>
        </p:spPr>
      </p:pic>
    </p:spTree>
    <p:extLst>
      <p:ext uri="{BB962C8B-B14F-4D97-AF65-F5344CB8AC3E}">
        <p14:creationId xmlns:p14="http://schemas.microsoft.com/office/powerpoint/2010/main" val="309442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7863840" cy="2844801"/>
          </a:xfrm>
        </p:spPr>
        <p:txBody>
          <a:bodyPr>
            <a:normAutofit/>
          </a:bodyPr>
          <a:lstStyle/>
          <a:p>
            <a:r>
              <a:rPr lang="en-US" sz="2200" dirty="0" smtClean="0"/>
              <a:t>Secondly, </a:t>
            </a:r>
            <a:r>
              <a:rPr lang="en-US" sz="2200" dirty="0" err="1" smtClean="0"/>
              <a:t>ViLBERT</a:t>
            </a:r>
            <a:r>
              <a:rPr lang="en-US" sz="2200" dirty="0" smtClean="0"/>
              <a:t> (Lu </a:t>
            </a:r>
            <a:r>
              <a:rPr lang="en-US" sz="2200" dirty="0"/>
              <a:t>et al. </a:t>
            </a:r>
            <a:r>
              <a:rPr lang="en-US" sz="2200" dirty="0" smtClean="0"/>
              <a:t>2019), </a:t>
            </a:r>
            <a:r>
              <a:rPr lang="en-US" sz="2200" dirty="0"/>
              <a:t>which is an extension of BERT, is a typical scientific framework for </a:t>
            </a:r>
            <a:r>
              <a:rPr lang="en-US" sz="2200" dirty="0" smtClean="0"/>
              <a:t>dual-stream </a:t>
            </a:r>
            <a:r>
              <a:rPr lang="en-US" sz="2200" dirty="0"/>
              <a:t>sub-method where text and image are </a:t>
            </a:r>
            <a:r>
              <a:rPr lang="en-US" sz="2200" dirty="0" smtClean="0"/>
              <a:t>processed in two parallel transformers but key-value matrix pairs are exchanged in attentions of such transformers.</a:t>
            </a:r>
          </a:p>
          <a:p>
            <a:r>
              <a:rPr lang="en-US" sz="2200" dirty="0" smtClean="0"/>
              <a:t>Gemini applies </a:t>
            </a:r>
            <a:r>
              <a:rPr lang="en-US" sz="2200" dirty="0" err="1" smtClean="0"/>
              <a:t>MoE</a:t>
            </a:r>
            <a:r>
              <a:rPr lang="en-US" sz="2200" dirty="0" smtClean="0"/>
              <a:t> architecture and so, maybe it applies dual-stream method or combined method for fusing many data modals.</a:t>
            </a:r>
            <a:endParaRPr lang="en-US" sz="2200" dirty="0"/>
          </a:p>
          <a:p>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196239"/>
            <a:ext cx="10058400" cy="19231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927" y="714290"/>
            <a:ext cx="3816546" cy="3245017"/>
          </a:xfrm>
          <a:prstGeom prst="rect">
            <a:avLst/>
          </a:prstGeom>
        </p:spPr>
      </p:pic>
    </p:spTree>
    <p:extLst>
      <p:ext uri="{BB962C8B-B14F-4D97-AF65-F5344CB8AC3E}">
        <p14:creationId xmlns:p14="http://schemas.microsoft.com/office/powerpoint/2010/main" val="20478363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11988800" cy="5176066"/>
          </a:xfrm>
        </p:spPr>
        <p:txBody>
          <a:bodyPr>
            <a:normAutofit/>
          </a:bodyPr>
          <a:lstStyle/>
          <a:p>
            <a:r>
              <a:rPr lang="en-US" sz="2200" dirty="0" smtClean="0"/>
              <a:t>Gemini family is issued its first version called Bard in 2023, followed by Nano, Pro, Ultra. In 2024 and 2025, Google issued Gemini Flash and Gemini Flash Thinking. When the term “Gemini” in Gemini family implies Google DeepMind’s </a:t>
            </a:r>
            <a:r>
              <a:rPr lang="en-US" sz="2200" dirty="0"/>
              <a:t>entire family of multimodal large language </a:t>
            </a:r>
            <a:r>
              <a:rPr lang="en-US" sz="2200" dirty="0" smtClean="0"/>
              <a:t>models like an umbrella, its variant </a:t>
            </a:r>
            <a:r>
              <a:rPr lang="en-US" sz="2200" i="1" dirty="0"/>
              <a:t>Gemini </a:t>
            </a:r>
            <a:r>
              <a:rPr lang="en-US" sz="2200" i="1" dirty="0" smtClean="0"/>
              <a:t>Flash</a:t>
            </a:r>
            <a:r>
              <a:rPr lang="en-US" sz="2200" dirty="0" smtClean="0"/>
              <a:t> aims to flash performance, which interacts effectively and immediately with users whereas </a:t>
            </a:r>
            <a:r>
              <a:rPr lang="en-US" sz="2200" dirty="0"/>
              <a:t>Gemini Flash </a:t>
            </a:r>
            <a:r>
              <a:rPr lang="en-US" sz="2200" dirty="0" smtClean="0"/>
              <a:t>Thinking improves more about reasoning capacity. Especially, </a:t>
            </a:r>
            <a:r>
              <a:rPr lang="en-US" sz="2200" dirty="0"/>
              <a:t>Gemini Flash </a:t>
            </a:r>
            <a:r>
              <a:rPr lang="en-US" sz="2200" dirty="0" smtClean="0"/>
              <a:t>Thinking breaks down its response result into series of steps with full of reasoning, explanations, assumptions and evaluations for users, which aims to give users best experiences (which is called Gemini experimental / thoughts). Therefore, </a:t>
            </a:r>
            <a:r>
              <a:rPr lang="en-US" sz="2200" i="1" dirty="0"/>
              <a:t>Gemini Flash </a:t>
            </a:r>
            <a:r>
              <a:rPr lang="en-US" sz="2200" i="1" dirty="0" smtClean="0"/>
              <a:t>Thinking</a:t>
            </a:r>
            <a:r>
              <a:rPr lang="en-US" sz="2200" dirty="0" smtClean="0"/>
              <a:t> is called </a:t>
            </a:r>
            <a:r>
              <a:rPr lang="en-US" sz="2200" i="1" dirty="0" smtClean="0"/>
              <a:t>experimental version </a:t>
            </a:r>
            <a:r>
              <a:rPr lang="en-US" sz="2200" dirty="0" smtClean="0"/>
              <a:t>built upon Gemini Flash architecture, which aims to achieve high ability of logical deduction, problem solving, and understanding complex relationships.</a:t>
            </a:r>
          </a:p>
          <a:p>
            <a:r>
              <a:rPr lang="en-US" sz="2200" dirty="0" smtClean="0"/>
              <a:t>There are three main options to access and experience Gemini Flash and Gemini Flash Thinking: 1) accessing via Google AI </a:t>
            </a:r>
            <a:r>
              <a:rPr lang="en-US" sz="2200" dirty="0"/>
              <a:t>Studio </a:t>
            </a:r>
            <a:r>
              <a:rPr lang="en-US" sz="2200" dirty="0" smtClean="0"/>
              <a:t>(https</a:t>
            </a:r>
            <a:r>
              <a:rPr lang="en-US" sz="2200" dirty="0"/>
              <a:t>://</a:t>
            </a:r>
            <a:r>
              <a:rPr lang="en-US" sz="2200" dirty="0" smtClean="0"/>
              <a:t>aistudio.google.com), 2) accessing </a:t>
            </a:r>
            <a:r>
              <a:rPr lang="en-US" sz="2200" dirty="0"/>
              <a:t>via Gemini API (https://ai.google.dev/gemini-api</a:t>
            </a:r>
            <a:r>
              <a:rPr lang="en-US" sz="2200" dirty="0" smtClean="0"/>
              <a:t>), and 3) accessing via Gemini App on web &amp; mobile.</a:t>
            </a:r>
          </a:p>
          <a:p>
            <a:r>
              <a:rPr lang="en-US" sz="2200" dirty="0" smtClean="0"/>
              <a:t>Next slide is the summarized table of Gemini family according to Gemini itself.</a:t>
            </a:r>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3863387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61983711"/>
              </p:ext>
            </p:extLst>
          </p:nvPr>
        </p:nvGraphicFramePr>
        <p:xfrm>
          <a:off x="111760" y="914400"/>
          <a:ext cx="11968480" cy="5441950"/>
        </p:xfrm>
        <a:graphic>
          <a:graphicData uri="http://schemas.openxmlformats.org/drawingml/2006/table">
            <a:tbl>
              <a:tblPr firstRow="1" bandRow="1">
                <a:tableStyleId>{073A0DAA-6AF3-43AB-8588-CEC1D06C72B9}</a:tableStyleId>
              </a:tblPr>
              <a:tblGrid>
                <a:gridCol w="2021840">
                  <a:extLst>
                    <a:ext uri="{9D8B030D-6E8A-4147-A177-3AD203B41FA5}">
                      <a16:colId xmlns:a16="http://schemas.microsoft.com/office/drawing/2014/main" val="2105503348"/>
                    </a:ext>
                  </a:extLst>
                </a:gridCol>
                <a:gridCol w="2733040">
                  <a:extLst>
                    <a:ext uri="{9D8B030D-6E8A-4147-A177-3AD203B41FA5}">
                      <a16:colId xmlns:a16="http://schemas.microsoft.com/office/drawing/2014/main" val="281880626"/>
                    </a:ext>
                  </a:extLst>
                </a:gridCol>
                <a:gridCol w="3474720">
                  <a:extLst>
                    <a:ext uri="{9D8B030D-6E8A-4147-A177-3AD203B41FA5}">
                      <a16:colId xmlns:a16="http://schemas.microsoft.com/office/drawing/2014/main" val="2619223818"/>
                    </a:ext>
                  </a:extLst>
                </a:gridCol>
                <a:gridCol w="3738880">
                  <a:extLst>
                    <a:ext uri="{9D8B030D-6E8A-4147-A177-3AD203B41FA5}">
                      <a16:colId xmlns:a16="http://schemas.microsoft.com/office/drawing/2014/main" val="1486946831"/>
                    </a:ext>
                  </a:extLst>
                </a:gridCol>
              </a:tblGrid>
              <a:tr h="544195">
                <a:tc>
                  <a:txBody>
                    <a:bodyPr/>
                    <a:lstStyle/>
                    <a:p>
                      <a:pPr algn="l"/>
                      <a:r>
                        <a:rPr lang="en-US" sz="1900" dirty="0" smtClean="0">
                          <a:latin typeface="Times New Roman" panose="02020603050405020304" pitchFamily="18" charset="0"/>
                          <a:cs typeface="Times New Roman" panose="02020603050405020304" pitchFamily="18" charset="0"/>
                        </a:rPr>
                        <a:t>Feature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family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 Thinking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2880915"/>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Scope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Entire all</a:t>
                      </a:r>
                      <a:r>
                        <a:rPr lang="en-US" sz="1900" baseline="0" dirty="0" smtClean="0">
                          <a:latin typeface="Times New Roman" panose="02020603050405020304" pitchFamily="18" charset="0"/>
                          <a:cs typeface="Times New Roman" panose="02020603050405020304" pitchFamily="18" charset="0"/>
                        </a:rPr>
                        <a:t> models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fast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reasoning-focused</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639713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Focus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r>
                        <a:rPr lang="en-US" sz="1900" baseline="0" dirty="0" smtClean="0">
                          <a:latin typeface="Times New Roman" panose="02020603050405020304" pitchFamily="18" charset="0"/>
                          <a:cs typeface="Times New Roman" panose="02020603050405020304" pitchFamily="18" charset="0"/>
                        </a:rPr>
                        <a:t> general AI</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Speed, efficiency,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Enhanced reasoning, explainable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770840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Explicit</a:t>
                      </a:r>
                      <a:r>
                        <a:rPr lang="en-US" sz="1900" baseline="0" dirty="0" smtClean="0">
                          <a:latin typeface="Times New Roman" panose="02020603050405020304" pitchFamily="18" charset="0"/>
                          <a:cs typeface="Times New Roman" panose="02020603050405020304" pitchFamily="18" charset="0"/>
                        </a:rPr>
                        <a:t> step-by-step reasoning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2689521"/>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Thought process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Visible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928494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Speed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Fast,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Can be</a:t>
                      </a:r>
                      <a:r>
                        <a:rPr lang="en-US" sz="1900" baseline="0" dirty="0" smtClean="0">
                          <a:latin typeface="Times New Roman" panose="02020603050405020304" pitchFamily="18" charset="0"/>
                          <a:cs typeface="Times New Roman" panose="02020603050405020304" pitchFamily="18" charset="0"/>
                        </a:rPr>
                        <a:t> faster than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920867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Explanation</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Higher due to visible thought</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608893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Cost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Cost-effective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Like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8741437"/>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Output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9166535"/>
                  </a:ext>
                </a:extLst>
              </a:tr>
              <a:tr h="5441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Times New Roman" panose="02020603050405020304" pitchFamily="18" charset="0"/>
                          <a:cs typeface="Times New Roman" panose="02020603050405020304" pitchFamily="18" charset="0"/>
                        </a:rPr>
                        <a:t>Experimental</a:t>
                      </a: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Yes</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1169104"/>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36623666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
        <p:nvSpPr>
          <p:cNvPr id="8" name="Rectangle 7"/>
          <p:cNvSpPr/>
          <p:nvPr/>
        </p:nvSpPr>
        <p:spPr>
          <a:xfrm>
            <a:off x="55880" y="3302764"/>
            <a:ext cx="4344459"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[Robot arm image generated by Gemini]</a:t>
            </a: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14308" y="914400"/>
            <a:ext cx="3563383" cy="5176838"/>
          </a:xfrm>
        </p:spPr>
      </p:pic>
    </p:spTree>
    <p:extLst>
      <p:ext uri="{BB962C8B-B14F-4D97-AF65-F5344CB8AC3E}">
        <p14:creationId xmlns:p14="http://schemas.microsoft.com/office/powerpoint/2010/main" val="2871099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3414256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1065549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76</a:t>
            </a:fld>
            <a:endParaRPr lang="en-US"/>
          </a:p>
        </p:txBody>
      </p:sp>
      <p:sp>
        <p:nvSpPr>
          <p:cNvPr id="3" name="Footer Placeholder 2"/>
          <p:cNvSpPr>
            <a:spLocks noGrp="1"/>
          </p:cNvSpPr>
          <p:nvPr>
            <p:ph type="ftr" sz="quarter" idx="11"/>
          </p:nvPr>
        </p:nvSpPr>
        <p:spPr/>
        <p:txBody>
          <a:bodyPr/>
          <a:lstStyle/>
          <a:p>
            <a:r>
              <a:rPr lang="en-US" smtClean="0"/>
              <a:t>Transformer &amp; Gemini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2322</TotalTime>
  <Words>9708</Words>
  <Application>Microsoft Office PowerPoint</Application>
  <PresentationFormat>Widescreen</PresentationFormat>
  <Paragraphs>731</Paragraphs>
  <Slides>76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76</vt:i4>
      </vt:variant>
    </vt:vector>
  </HeadingPairs>
  <TitlesOfParts>
    <vt:vector size="82" baseType="lpstr">
      <vt:lpstr>DengXian</vt:lpstr>
      <vt:lpstr>Arial</vt:lpstr>
      <vt:lpstr>Calibri</vt:lpstr>
      <vt:lpstr>Cambria Math</vt:lpstr>
      <vt:lpstr>Times New Roman</vt:lpstr>
      <vt:lpstr>Office Theme</vt:lpstr>
      <vt:lpstr>Tutorial on deep transformer themed “Gemini family”</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6.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456</cp:revision>
  <dcterms:created xsi:type="dcterms:W3CDTF">2017-06-28T03:43:04Z</dcterms:created>
  <dcterms:modified xsi:type="dcterms:W3CDTF">2025-05-11T14:11:46Z</dcterms:modified>
</cp:coreProperties>
</file>